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Raleway Thin"/>
      <p:regular r:id="rId26"/>
      <p:bold r:id="rId27"/>
      <p:italic r:id="rId28"/>
      <p:boldItalic r:id="rId29"/>
    </p:embeddedFont>
    <p:embeddedFont>
      <p:font typeface="Varela Round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Thin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alewayThin-italic.fntdata"/><Relationship Id="rId27" Type="http://schemas.openxmlformats.org/officeDocument/2006/relationships/font" Target="fonts/RalewayThin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Thin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VarelaRound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d2a412e3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d2a412e3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d2a412e3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d2a412e3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d2a412e3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d2a412e3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d2a412e3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d2a412e3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480e52bd8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480e52bd8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d2a412e3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d2a412e3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d2a412e3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d2a412e3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d2a412e3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d2a412e3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d2a412e3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d2a412e3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d2a412e3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d2a412e3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d2a412e3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d2a412e3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d2a412e3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d2a412e3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 type="title">
  <p:cSld name="TITLE">
    <p:bg>
      <p:bgPr>
        <a:solidFill>
          <a:srgbClr val="F76C6C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0900" y="769825"/>
            <a:ext cx="2442474" cy="36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 txBox="1"/>
          <p:nvPr>
            <p:ph type="title"/>
          </p:nvPr>
        </p:nvSpPr>
        <p:spPr>
          <a:xfrm>
            <a:off x="1835550" y="159845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2" type="title"/>
          </p:nvPr>
        </p:nvSpPr>
        <p:spPr>
          <a:xfrm>
            <a:off x="3036450" y="3225675"/>
            <a:ext cx="3071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ith Patern">
  <p:cSld name="ONE_COLUMN_TEXT_2_1_1_1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0"/>
            <a:ext cx="6371999" cy="516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ONE_COLUMN_TEXT_2_1_1_1_1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">
  <p:cSld name="TITLE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  <a:defRPr b="1"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">
  <p:cSld name="ONE_COLUMN_TEXT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1">
  <p:cSld name="TITLE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&amp; text">
  <p:cSld name="ONE_COLUMN_TEXT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ld Code School" id="77" name="Google Shape;77;p18"/>
          <p:cNvPicPr preferRelativeResize="0"/>
          <p:nvPr/>
        </p:nvPicPr>
        <p:blipFill rotWithShape="1">
          <a:blip r:embed="rId2">
            <a:alphaModFix/>
          </a:blip>
          <a:srcRect b="0" l="0" r="38336" t="0"/>
          <a:stretch/>
        </p:blipFill>
        <p:spPr>
          <a:xfrm>
            <a:off x="4385478" y="0"/>
            <a:ext cx="47585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>
            <p:ph type="title"/>
          </p:nvPr>
        </p:nvSpPr>
        <p:spPr>
          <a:xfrm>
            <a:off x="375875" y="440925"/>
            <a:ext cx="36792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913127" y="2501050"/>
            <a:ext cx="27276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1">
  <p:cSld name="ONE_COLUMN_TEXT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2">
  <p:cSld name="TITLE_4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0" name="Google Shape;90;p20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solidFill>
          <a:srgbClr val="F99797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70290" y="771750"/>
            <a:ext cx="2803416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2">
  <p:cSld name="ONE_COLUMN_TEXT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1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3">
  <p:cSld name="ONE_COLUMN_TEXT_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2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3" name="Google Shape;103;p22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3">
  <p:cSld name="TITLE_5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8" name="Google Shape;108;p23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" name="Google Shape;109;p23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4">
  <p:cSld name="ONE_COLUMN_TEXT_5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4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14" name="Google Shape;114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5" name="Google Shape;115;p24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&amp; text 1">
  <p:cSld name="ONE_COLUMN_TEXT_1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ld Code School" id="118" name="Google Shape;118;p25"/>
          <p:cNvPicPr preferRelativeResize="0"/>
          <p:nvPr/>
        </p:nvPicPr>
        <p:blipFill rotWithShape="1">
          <a:blip r:embed="rId2">
            <a:alphaModFix/>
          </a:blip>
          <a:srcRect b="0" l="0" r="38336" t="0"/>
          <a:stretch/>
        </p:blipFill>
        <p:spPr>
          <a:xfrm>
            <a:off x="4385478" y="0"/>
            <a:ext cx="47585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5"/>
          <p:cNvSpPr txBox="1"/>
          <p:nvPr>
            <p:ph type="title"/>
          </p:nvPr>
        </p:nvSpPr>
        <p:spPr>
          <a:xfrm>
            <a:off x="375875" y="440925"/>
            <a:ext cx="36792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20" name="Google Shape;120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1" name="Google Shape;121;p25"/>
          <p:cNvSpPr txBox="1"/>
          <p:nvPr>
            <p:ph idx="1" type="subTitle"/>
          </p:nvPr>
        </p:nvSpPr>
        <p:spPr>
          <a:xfrm>
            <a:off x="913127" y="2501050"/>
            <a:ext cx="27276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 1">
  <p:cSld name="TITLE_1_1">
    <p:bg>
      <p:bgPr>
        <a:solidFill>
          <a:srgbClr val="F76C6C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b="258" l="0" r="0" t="258"/>
          <a:stretch/>
        </p:blipFill>
        <p:spPr>
          <a:xfrm rot="10800000">
            <a:off x="3170289" y="771750"/>
            <a:ext cx="2803417" cy="35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">
  <p:cSld name="CUSTOM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9150" y="1973574"/>
            <a:ext cx="3545702" cy="119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ONE_COLUMN_TEXT">
    <p:bg>
      <p:bgPr>
        <a:solidFill>
          <a:srgbClr val="F99797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1254900" y="1718925"/>
            <a:ext cx="27837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2" type="title"/>
          </p:nvPr>
        </p:nvSpPr>
        <p:spPr>
          <a:xfrm>
            <a:off x="3962400" y="2002350"/>
            <a:ext cx="39726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4038600" y="2679825"/>
            <a:ext cx="2286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25" name="Google Shape;2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025" y="777875"/>
            <a:ext cx="3414675" cy="26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">
  <p:cSld name="ONE_COLUMN_TEXT_2_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idx="2" type="title"/>
          </p:nvPr>
        </p:nvSpPr>
        <p:spPr>
          <a:xfrm>
            <a:off x="1245600" y="882000"/>
            <a:ext cx="67914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3" type="subTitle"/>
          </p:nvPr>
        </p:nvSpPr>
        <p:spPr>
          <a:xfrm>
            <a:off x="1249200" y="1414800"/>
            <a:ext cx="679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4" type="body"/>
          </p:nvPr>
        </p:nvSpPr>
        <p:spPr>
          <a:xfrm>
            <a:off x="1249200" y="1998600"/>
            <a:ext cx="67914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 Split">
  <p:cSld name="ONE_COLUMN_TEXT_2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126000" y="1998600"/>
            <a:ext cx="44259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3" type="title"/>
          </p:nvPr>
        </p:nvSpPr>
        <p:spPr>
          <a:xfrm>
            <a:off x="126815" y="1009050"/>
            <a:ext cx="44259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4" type="subTitle"/>
          </p:nvPr>
        </p:nvSpPr>
        <p:spPr>
          <a:xfrm>
            <a:off x="126815" y="1719575"/>
            <a:ext cx="442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 with Patern">
  <p:cSld name="ONE_COLUMN_TEXT_2_1_1">
    <p:bg>
      <p:bgPr>
        <a:solidFill>
          <a:srgbClr val="F76C6C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637" y="1"/>
            <a:ext cx="6372362" cy="51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">
  <p:cSld name="ONE_COLUMN_TEXT_2_1_1_2">
    <p:bg>
      <p:bgPr>
        <a:solidFill>
          <a:srgbClr val="F76C6C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towardsdatascience.com/pca-using-python-scikit-learn-e653f8989e60" TargetMode="External"/><Relationship Id="rId4" Type="http://schemas.openxmlformats.org/officeDocument/2006/relationships/hyperlink" Target="https://stackabuse.com/implementing-pca-in-python-with-scikit-learn/" TargetMode="External"/><Relationship Id="rId5" Type="http://schemas.openxmlformats.org/officeDocument/2006/relationships/hyperlink" Target="https://scikit-learn.org/stable/modules/generated/sklearn.decomposition.PCA.html" TargetMode="External"/><Relationship Id="rId6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title"/>
          </p:nvPr>
        </p:nvSpPr>
        <p:spPr>
          <a:xfrm>
            <a:off x="1835550" y="1598450"/>
            <a:ext cx="5472900" cy="156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en Composantes Principales</a:t>
            </a:r>
            <a:endParaRPr/>
          </a:p>
        </p:txBody>
      </p:sp>
      <p:sp>
        <p:nvSpPr>
          <p:cNvPr id="127" name="Google Shape;127;p26"/>
          <p:cNvSpPr txBox="1"/>
          <p:nvPr>
            <p:ph idx="2" type="title"/>
          </p:nvPr>
        </p:nvSpPr>
        <p:spPr>
          <a:xfrm>
            <a:off x="2198750" y="3225675"/>
            <a:ext cx="4505400" cy="6342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(Principal component analysis)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1171250" y="-2650"/>
            <a:ext cx="78102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ACP : l’application en python avec réduction de dimension</a:t>
            </a:r>
            <a:endParaRPr/>
          </a:p>
        </p:txBody>
      </p:sp>
      <p:sp>
        <p:nvSpPr>
          <p:cNvPr id="198" name="Google Shape;198;p35"/>
          <p:cNvSpPr/>
          <p:nvPr/>
        </p:nvSpPr>
        <p:spPr>
          <a:xfrm>
            <a:off x="158975" y="818875"/>
            <a:ext cx="8725200" cy="2716200"/>
          </a:xfrm>
          <a:prstGeom prst="roundRect">
            <a:avLst>
              <a:gd fmla="val 3257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#Réduction à 1 dimension seulement et transformation du jeu de validation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pca = PCA(</a:t>
            </a:r>
            <a:r>
              <a:rPr lang="fr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n_components=1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X_train = pca.fit_transform(X_train)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X_test = pca.transform(X_test)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#Application d’un classifier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classifier = DecisionTreeClassifier()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classifier.fit(X_train, y_train)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 Prediction sur le jeu de validation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y_pred = classifier.predict(X_test)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1171250" y="-2650"/>
            <a:ext cx="78102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ACP : les paramètres</a:t>
            </a:r>
            <a:endParaRPr/>
          </a:p>
        </p:txBody>
      </p:sp>
      <p:sp>
        <p:nvSpPr>
          <p:cNvPr id="204" name="Google Shape;204;p36"/>
          <p:cNvSpPr txBox="1"/>
          <p:nvPr>
            <p:ph idx="4" type="body"/>
          </p:nvPr>
        </p:nvSpPr>
        <p:spPr>
          <a:xfrm>
            <a:off x="484950" y="1345125"/>
            <a:ext cx="81741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L’argument “n_components” </a:t>
            </a:r>
            <a:r>
              <a:rPr lang="fr" sz="1600"/>
              <a:t>peut prendre</a:t>
            </a:r>
            <a:r>
              <a:rPr lang="fr" sz="1600"/>
              <a:t> comme valeur 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aucun argument, le modèle conserve alors toutes les dimensions initiales.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un entier supérieur ou égal à 1 : le modèle va sélectionner le nombre de dimensions souhaitées qui expliquent le maximum de variance.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un float strictement inférieur à 1. Dans ce cas l’algorithme va interpréter cet argument comme le pourcentage minimum de variance à expliquer, et va chercher le nombre minimum de dimensions pour obtenir cette variance.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title"/>
          </p:nvPr>
        </p:nvSpPr>
        <p:spPr>
          <a:xfrm>
            <a:off x="1171250" y="-2650"/>
            <a:ext cx="78102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ACP : comparaison de performances</a:t>
            </a:r>
            <a:endParaRPr/>
          </a:p>
        </p:txBody>
      </p:sp>
      <p:sp>
        <p:nvSpPr>
          <p:cNvPr id="210" name="Google Shape;210;p37"/>
          <p:cNvSpPr txBox="1"/>
          <p:nvPr>
            <p:ph idx="4" type="body"/>
          </p:nvPr>
        </p:nvSpPr>
        <p:spPr>
          <a:xfrm>
            <a:off x="522850" y="707550"/>
            <a:ext cx="81741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l’exemple, Michael Galarnyk a utiliser l’ACP pour un jeu de test initial de plus de 60 000 lignes et 784 colonnes (voir détail dans les ressources), puis a utilisé un modèle de régression logistique pour effectuer une prédiction. Il a comparé 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la variance minimum (qu’il avait préalablement mis en argument “n_components”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le nombre de dimensions obtenu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Le temps pour faire tourner la régression logistique sur son ordinateur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le score “accuracy”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Il s’agit d’un cas d’école, avec un score d’accuracy qui ne bouge quasiment pas. Mais cela donne un bon ordre d’idée des performances qu’on peut attendre de l’ACP.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900" y="2758775"/>
            <a:ext cx="6429650" cy="23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1171250" y="-2650"/>
            <a:ext cx="78102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Ressources</a:t>
            </a:r>
            <a:endParaRPr/>
          </a:p>
        </p:txBody>
      </p:sp>
      <p:sp>
        <p:nvSpPr>
          <p:cNvPr id="217" name="Google Shape;217;p38"/>
          <p:cNvSpPr txBox="1"/>
          <p:nvPr>
            <p:ph idx="4" type="body"/>
          </p:nvPr>
        </p:nvSpPr>
        <p:spPr>
          <a:xfrm>
            <a:off x="522850" y="859950"/>
            <a:ext cx="78657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https://towardsdatascience.com/pca-using-python-scikit-learn-e653f8989e60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https://stackabuse.com/implementing-pca-in-python-with-scikit-learn/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https://scikit-learn.org/stable/modules/generated/sklearn.decomposition.PCA.html</a:t>
            </a:r>
            <a:endParaRPr/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6950" y="2440850"/>
            <a:ext cx="4422049" cy="2496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type="title"/>
          </p:nvPr>
        </p:nvSpPr>
        <p:spPr>
          <a:xfrm>
            <a:off x="1171250" y="-2650"/>
            <a:ext cx="78102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Rappel sur le process général de Machine Learning</a:t>
            </a:r>
            <a:endParaRPr/>
          </a:p>
        </p:txBody>
      </p:sp>
      <p:pic>
        <p:nvPicPr>
          <p:cNvPr id="133" name="Google Shape;1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649" y="1006950"/>
            <a:ext cx="5628702" cy="34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/>
          <p:nvPr>
            <p:ph type="title"/>
          </p:nvPr>
        </p:nvSpPr>
        <p:spPr>
          <a:xfrm>
            <a:off x="1171250" y="-2650"/>
            <a:ext cx="78102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problématique de performance</a:t>
            </a:r>
            <a:endParaRPr/>
          </a:p>
        </p:txBody>
      </p:sp>
      <p:pic>
        <p:nvPicPr>
          <p:cNvPr id="139" name="Google Shape;1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825" y="1131025"/>
            <a:ext cx="4541174" cy="33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8"/>
          <p:cNvSpPr txBox="1"/>
          <p:nvPr>
            <p:ph idx="4" type="body"/>
          </p:nvPr>
        </p:nvSpPr>
        <p:spPr>
          <a:xfrm>
            <a:off x="522850" y="859950"/>
            <a:ext cx="38943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Les modèles les plus rapides à </a:t>
            </a:r>
            <a:r>
              <a:rPr lang="fr" sz="1800"/>
              <a:t>entraîner</a:t>
            </a:r>
            <a:r>
              <a:rPr lang="fr" sz="1800"/>
              <a:t> ne sont pas les plus précis.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De plus, </a:t>
            </a:r>
            <a:r>
              <a:rPr lang="fr" sz="1800"/>
              <a:t>l'entraînement</a:t>
            </a:r>
            <a:r>
              <a:rPr lang="fr" sz="1800"/>
              <a:t> d’un modèle nécessite de le stocker en mémoire. Un jeu </a:t>
            </a:r>
            <a:r>
              <a:rPr lang="fr" sz="1800"/>
              <a:t>d'entraînement</a:t>
            </a:r>
            <a:r>
              <a:rPr lang="fr" sz="1800"/>
              <a:t> trop gros pourra alors poser problème.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/>
          <p:nvPr>
            <p:ph type="title"/>
          </p:nvPr>
        </p:nvSpPr>
        <p:spPr>
          <a:xfrm>
            <a:off x="1171250" y="-2650"/>
            <a:ext cx="78102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solution : l’analyse en composantes principales</a:t>
            </a:r>
            <a:endParaRPr/>
          </a:p>
        </p:txBody>
      </p:sp>
      <p:sp>
        <p:nvSpPr>
          <p:cNvPr id="146" name="Google Shape;146;p29"/>
          <p:cNvSpPr txBox="1"/>
          <p:nvPr>
            <p:ph idx="4" type="body"/>
          </p:nvPr>
        </p:nvSpPr>
        <p:spPr>
          <a:xfrm>
            <a:off x="522850" y="707550"/>
            <a:ext cx="81741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On ne souhaite pas diminuer le nombre d’individus (les lignes) du jeu </a:t>
            </a:r>
            <a:r>
              <a:rPr lang="fr"/>
              <a:t>d'entraînement</a:t>
            </a:r>
            <a:r>
              <a:rPr lang="fr"/>
              <a:t>. Afin de réduire la taille du jeu </a:t>
            </a:r>
            <a:r>
              <a:rPr lang="fr"/>
              <a:t>d'entraînement</a:t>
            </a:r>
            <a:r>
              <a:rPr lang="fr"/>
              <a:t>, on va alors diminuer le nombre de variables (les colonnes, également appelées “dimensions”).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Les ACP (ou PCA en anglais) sont des modèles de type non-supervisé. Ils sont bien évidemment implémentés dans Scikit-learn.</a:t>
            </a:r>
            <a:endParaRPr/>
          </a:p>
        </p:txBody>
      </p:sp>
      <p:pic>
        <p:nvPicPr>
          <p:cNvPr id="147" name="Google Shape;147;p29"/>
          <p:cNvPicPr preferRelativeResize="0"/>
          <p:nvPr/>
        </p:nvPicPr>
        <p:blipFill rotWithShape="1">
          <a:blip r:embed="rId3">
            <a:alphaModFix/>
          </a:blip>
          <a:srcRect b="14994" l="0" r="0" t="0"/>
          <a:stretch/>
        </p:blipFill>
        <p:spPr>
          <a:xfrm>
            <a:off x="2737499" y="1807475"/>
            <a:ext cx="6406498" cy="339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type="title"/>
          </p:nvPr>
        </p:nvSpPr>
        <p:spPr>
          <a:xfrm>
            <a:off x="1171250" y="-2650"/>
            <a:ext cx="78102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</a:t>
            </a:r>
            <a:r>
              <a:rPr lang="fr"/>
              <a:t>rocess général de Machine Learning avec ACP</a:t>
            </a:r>
            <a:endParaRPr/>
          </a:p>
        </p:txBody>
      </p:sp>
      <p:pic>
        <p:nvPicPr>
          <p:cNvPr id="153" name="Google Shape;1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749" y="1547825"/>
            <a:ext cx="5628702" cy="34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0"/>
          <p:cNvSpPr txBox="1"/>
          <p:nvPr>
            <p:ph idx="4" type="body"/>
          </p:nvPr>
        </p:nvSpPr>
        <p:spPr>
          <a:xfrm>
            <a:off x="522850" y="859950"/>
            <a:ext cx="8174100" cy="10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utilisera l’algorithme de réduction de dimensions en amont du process de machine learning</a:t>
            </a:r>
            <a:endParaRPr sz="1800"/>
          </a:p>
        </p:txBody>
      </p:sp>
      <p:sp>
        <p:nvSpPr>
          <p:cNvPr id="155" name="Google Shape;155;p30"/>
          <p:cNvSpPr/>
          <p:nvPr/>
        </p:nvSpPr>
        <p:spPr>
          <a:xfrm>
            <a:off x="1678525" y="3149000"/>
            <a:ext cx="1315200" cy="145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ACP</a:t>
            </a:r>
            <a:endParaRPr/>
          </a:p>
        </p:txBody>
      </p:sp>
      <p:sp>
        <p:nvSpPr>
          <p:cNvPr id="156" name="Google Shape;156;p30"/>
          <p:cNvSpPr/>
          <p:nvPr/>
        </p:nvSpPr>
        <p:spPr>
          <a:xfrm>
            <a:off x="402450" y="3303424"/>
            <a:ext cx="719725" cy="1300275"/>
          </a:xfrm>
          <a:prstGeom prst="flowChartMagneticDisk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Données source</a:t>
            </a:r>
            <a:endParaRPr sz="1000"/>
          </a:p>
        </p:txBody>
      </p:sp>
      <p:sp>
        <p:nvSpPr>
          <p:cNvPr id="157" name="Google Shape;157;p30"/>
          <p:cNvSpPr/>
          <p:nvPr/>
        </p:nvSpPr>
        <p:spPr>
          <a:xfrm>
            <a:off x="1982800" y="3528500"/>
            <a:ext cx="736175" cy="720000"/>
          </a:xfrm>
          <a:prstGeom prst="flowChartCollat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" name="Google Shape;158;p30"/>
          <p:cNvCxnSpPr>
            <a:stCxn id="156" idx="4"/>
            <a:endCxn id="155" idx="1"/>
          </p:cNvCxnSpPr>
          <p:nvPr/>
        </p:nvCxnSpPr>
        <p:spPr>
          <a:xfrm flipH="1" rot="10800000">
            <a:off x="1122175" y="3876462"/>
            <a:ext cx="556200" cy="7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p30"/>
          <p:cNvSpPr/>
          <p:nvPr/>
        </p:nvSpPr>
        <p:spPr>
          <a:xfrm>
            <a:off x="3450525" y="3303425"/>
            <a:ext cx="719725" cy="1164750"/>
          </a:xfrm>
          <a:prstGeom prst="flowChartMagneticDisk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Données réduites</a:t>
            </a:r>
            <a:endParaRPr sz="1000"/>
          </a:p>
        </p:txBody>
      </p:sp>
      <p:cxnSp>
        <p:nvCxnSpPr>
          <p:cNvPr id="160" name="Google Shape;160;p30"/>
          <p:cNvCxnSpPr/>
          <p:nvPr/>
        </p:nvCxnSpPr>
        <p:spPr>
          <a:xfrm>
            <a:off x="2943250" y="3876350"/>
            <a:ext cx="55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1171250" y="-2650"/>
            <a:ext cx="78102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ACP : les principes métier</a:t>
            </a:r>
            <a:endParaRPr/>
          </a:p>
        </p:txBody>
      </p:sp>
      <p:sp>
        <p:nvSpPr>
          <p:cNvPr id="166" name="Google Shape;166;p31"/>
          <p:cNvSpPr txBox="1"/>
          <p:nvPr>
            <p:ph idx="4" type="body"/>
          </p:nvPr>
        </p:nvSpPr>
        <p:spPr>
          <a:xfrm>
            <a:off x="107025" y="859950"/>
            <a:ext cx="57660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L’algorithme d’ACP va “réduire” le nombre de dimensions initial du jeu de données vers le nombre souhaité par l’utilisateur. Les nouvelles dimensions produites par l’ACP 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ne sont plus interprétables d’un point de vue métier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permettent de faire du machine learning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ne permettent pas de retrouver les dimensions initiales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Chaque individu (=ligne) est conservé, par conséquent on pourra retrouver les dimensions initiales équivalentes en reprenant le jeu de données initial.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 exemple, sur le jeu de données des iris, avec un algorithme d’ACP qui réduit les dimensions de 4 à 2 :</a:t>
            </a:r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825" y="3445173"/>
            <a:ext cx="7638351" cy="16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5438" y="717350"/>
            <a:ext cx="2748562" cy="265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1171250" y="-2650"/>
            <a:ext cx="78102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ACP : les principes mathématiques</a:t>
            </a:r>
            <a:endParaRPr/>
          </a:p>
        </p:txBody>
      </p:sp>
      <p:sp>
        <p:nvSpPr>
          <p:cNvPr id="174" name="Google Shape;174;p32"/>
          <p:cNvSpPr txBox="1"/>
          <p:nvPr>
            <p:ph idx="4" type="body"/>
          </p:nvPr>
        </p:nvSpPr>
        <p:spPr>
          <a:xfrm>
            <a:off x="107025" y="859950"/>
            <a:ext cx="3549600" cy="422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L’algorithme d’ACP va chercher à expliquer le maximum de variance (afin de représenter au mieux la population) avec le minimum de dimensions.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rappel, la variance est une mesure de la dispersion des valeurs d'une population. Elle exprime la moyenne des carrés des écarts à la moyenne.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Par exemple, 2 populations avec la même moyenne mais des distributions très différentes, et donc des variances différentes également.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L’ACP va également rechercher les corrélations, car les dimensions très corrélées peuvent être plus facilement “agrégées”, donc “réduites”.</a:t>
            </a:r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850" y="1430225"/>
            <a:ext cx="4381149" cy="32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title"/>
          </p:nvPr>
        </p:nvSpPr>
        <p:spPr>
          <a:xfrm>
            <a:off x="1171250" y="-2650"/>
            <a:ext cx="78102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ACP : l’application en python sans réduction de dimension</a:t>
            </a:r>
            <a:endParaRPr/>
          </a:p>
        </p:txBody>
      </p:sp>
      <p:sp>
        <p:nvSpPr>
          <p:cNvPr id="181" name="Google Shape;181;p33"/>
          <p:cNvSpPr/>
          <p:nvPr/>
        </p:nvSpPr>
        <p:spPr>
          <a:xfrm>
            <a:off x="158975" y="818875"/>
            <a:ext cx="8725200" cy="4179000"/>
          </a:xfrm>
          <a:prstGeom prst="roundRect">
            <a:avLst>
              <a:gd fmla="val 3257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from sklearn.model_selection import train_test_split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X_train, X_test, y_train, y_test = train_test_split(X, y, test_size=0.2, random_state=0)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from sklearn.preprocessing import StandardScaler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sc = StandardScaler()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X_train = sc.fit_transform(X_train)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X_test = sc.transform(X_test)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#Application de l’ACP sans précision sur le nombre de dimensions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from sklearn.decomposition import PCA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pca = PCA()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X_train = pca.fit_transform(X_train)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X_test = pca.transform(X_test)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type="title"/>
          </p:nvPr>
        </p:nvSpPr>
        <p:spPr>
          <a:xfrm>
            <a:off x="1171250" y="-2650"/>
            <a:ext cx="78102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ACP : </a:t>
            </a:r>
            <a:r>
              <a:rPr lang="fr">
                <a:solidFill>
                  <a:schemeClr val="lt1"/>
                </a:solidFill>
              </a:rPr>
              <a:t>l’application en python sans réduction de dimension</a:t>
            </a:r>
            <a:endParaRPr/>
          </a:p>
        </p:txBody>
      </p:sp>
      <p:sp>
        <p:nvSpPr>
          <p:cNvPr id="187" name="Google Shape;187;p34"/>
          <p:cNvSpPr/>
          <p:nvPr/>
        </p:nvSpPr>
        <p:spPr>
          <a:xfrm>
            <a:off x="158975" y="818875"/>
            <a:ext cx="8725200" cy="897900"/>
          </a:xfrm>
          <a:prstGeom prst="roundRect">
            <a:avLst>
              <a:gd fmla="val 3257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#L’attribut suivant permet de voir la variance expliquée par chaque dimension</a:t>
            </a:r>
            <a:endParaRPr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explained_variance = pca.explained_variance_ratio_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8" name="Google Shape;1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5" y="2301325"/>
            <a:ext cx="5851475" cy="20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3800" y="2516475"/>
            <a:ext cx="2400300" cy="1885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0" name="Google Shape;190;p34"/>
          <p:cNvSpPr txBox="1"/>
          <p:nvPr/>
        </p:nvSpPr>
        <p:spPr>
          <a:xfrm>
            <a:off x="476950" y="1963875"/>
            <a:ext cx="24003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Jeu de données :</a:t>
            </a:r>
            <a:endParaRPr/>
          </a:p>
        </p:txBody>
      </p:sp>
      <p:sp>
        <p:nvSpPr>
          <p:cNvPr id="191" name="Google Shape;191;p34"/>
          <p:cNvSpPr txBox="1"/>
          <p:nvPr/>
        </p:nvSpPr>
        <p:spPr>
          <a:xfrm>
            <a:off x="6480800" y="2086225"/>
            <a:ext cx="24003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Variance expliquée </a:t>
            </a:r>
            <a:r>
              <a:rPr lang="fr"/>
              <a:t>:</a:t>
            </a:r>
            <a:endParaRPr/>
          </a:p>
        </p:txBody>
      </p:sp>
      <p:sp>
        <p:nvSpPr>
          <p:cNvPr id="192" name="Google Shape;192;p34"/>
          <p:cNvSpPr txBox="1"/>
          <p:nvPr/>
        </p:nvSpPr>
        <p:spPr>
          <a:xfrm>
            <a:off x="632125" y="4535625"/>
            <a:ext cx="56523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“sepal-length” explique 72% de la variance, etc...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ild Code Schoo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